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80" r:id="rId3"/>
    <p:sldId id="300" r:id="rId4"/>
    <p:sldId id="281" r:id="rId5"/>
    <p:sldId id="283" r:id="rId6"/>
    <p:sldId id="284" r:id="rId7"/>
    <p:sldId id="282" r:id="rId8"/>
    <p:sldId id="285" r:id="rId9"/>
    <p:sldId id="286" r:id="rId10"/>
    <p:sldId id="287" r:id="rId11"/>
    <p:sldId id="295" r:id="rId12"/>
    <p:sldId id="288" r:id="rId13"/>
    <p:sldId id="292" r:id="rId14"/>
    <p:sldId id="293" r:id="rId15"/>
    <p:sldId id="296" r:id="rId16"/>
    <p:sldId id="291" r:id="rId17"/>
    <p:sldId id="297" r:id="rId18"/>
    <p:sldId id="298" r:id="rId19"/>
    <p:sldId id="29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99CCFF"/>
    <a:srgbClr val="003366"/>
    <a:srgbClr val="FFCC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2093" autoAdjust="0"/>
  </p:normalViewPr>
  <p:slideViewPr>
    <p:cSldViewPr snapToGrid="0">
      <p:cViewPr varScale="1">
        <p:scale>
          <a:sx n="66" d="100"/>
          <a:sy n="66" d="100"/>
        </p:scale>
        <p:origin x="188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Grade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A0-4130-8151-CFFE923EF0D3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A0-4130-8151-CFFE923EF0D3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A0-4130-8151-CFFE923EF0D3}"/>
              </c:ext>
            </c:extLst>
          </c:dPt>
          <c:dPt>
            <c:idx val="3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A0-4130-8151-CFFE923EF0D3}"/>
              </c:ext>
            </c:extLst>
          </c:dPt>
          <c:dPt>
            <c:idx val="4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8D5-4936-A600-5893EBEE63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Lab</c:v>
                </c:pt>
                <c:pt idx="1">
                  <c:v>Homework</c:v>
                </c:pt>
                <c:pt idx="2">
                  <c:v>Quizzes</c:v>
                </c:pt>
                <c:pt idx="3">
                  <c:v>Midterm</c:v>
                </c:pt>
                <c:pt idx="4">
                  <c:v>Final exam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250</c:v>
                </c:pt>
                <c:pt idx="1">
                  <c:v>150</c:v>
                </c:pt>
                <c:pt idx="2">
                  <c:v>100</c:v>
                </c:pt>
                <c:pt idx="3">
                  <c:v>200</c:v>
                </c:pt>
                <c:pt idx="4">
                  <c:v>300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7A0-4130-8151-CFFE923EF0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D2DB7-BF9B-4BEC-A3F3-7CB21598B291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0691A-4948-4DC4-8705-3CBBBB50B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33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Compiled</a:t>
            </a:r>
            <a:r>
              <a:rPr lang="en-US" baseline="0" smtClean="0"/>
              <a:t> by </a:t>
            </a:r>
            <a:r>
              <a:rPr lang="en-US" smtClean="0"/>
              <a:t>Minh-Quoc</a:t>
            </a:r>
            <a:r>
              <a:rPr lang="en-US" baseline="0" smtClean="0"/>
              <a:t> </a:t>
            </a:r>
            <a:r>
              <a:rPr lang="en-US" baseline="0" dirty="0"/>
              <a:t>NGHIEM</a:t>
            </a:r>
            <a:endParaRPr lang="en-US" dirty="0"/>
          </a:p>
          <a:p>
            <a:r>
              <a:rPr lang="en-US" dirty="0"/>
              <a:t>Last update</a:t>
            </a:r>
            <a:r>
              <a:rPr lang="en-US"/>
              <a:t>: </a:t>
            </a:r>
            <a:r>
              <a:rPr lang="en-US" smtClean="0"/>
              <a:t>30 Sep 2017</a:t>
            </a:r>
            <a:r>
              <a:rPr lang="en-US" baseline="0" smtClean="0"/>
              <a:t> by D.Dien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07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42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10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2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6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0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15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1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2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Hiểu và vẽ được sơ đồ khối các thành phần chính của máy tính.</a:t>
            </a:r>
          </a:p>
          <a:p>
            <a:r>
              <a:rPr lang="vi-VN" dirty="0"/>
              <a:t>Hiểu và mô tả được cách biểu diễn số (số nguyên, số chấm động) và chuỗi/kí tự trong máy tính.</a:t>
            </a:r>
          </a:p>
          <a:p>
            <a:r>
              <a:rPr lang="vi-VN" dirty="0"/>
              <a:t>Hiểu và thiết kế được các loại mạch số đơn giản.</a:t>
            </a:r>
          </a:p>
          <a:p>
            <a:r>
              <a:rPr lang="vi-VN" dirty="0"/>
              <a:t>Hiểu và mô tả được cách thức máy tính lưu trữ và truy xuất dữ liệu từ bộ nhớ (bộ nhớ ảo, bộ nhớ đệm).</a:t>
            </a:r>
          </a:p>
          <a:p>
            <a:r>
              <a:rPr lang="vi-VN" dirty="0"/>
              <a:t>Đọc hiểu các chương trình viết bằng hợp ngữ, và lập trình được các chương trình hợp ngữ đơn giản.</a:t>
            </a:r>
          </a:p>
          <a:p>
            <a:r>
              <a:rPr lang="vi-VN" dirty="0"/>
              <a:t>Biết cách tối ưu hoá chương trình máy tính (tốc độ nhanh hơn, an toàn hơn).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7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28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26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7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4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691A-4948-4DC4-8705-3CBBBB50BB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59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5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4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0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7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2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7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9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95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4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69121-1970-46C6-8EE8-38BE03D4337C}" type="datetimeFigureOut">
              <a:rPr lang="en-US" smtClean="0"/>
              <a:t>30-Sep-17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8EF5D-982D-442E-AF94-418A487D3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1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6574" y="4331268"/>
            <a:ext cx="7143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ja-JP" altLang="en-US" sz="3600" dirty="0">
                <a:solidFill>
                  <a:schemeClr val="bg1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① </a:t>
            </a:r>
            <a:r>
              <a:rPr lang="en-US" altLang="ja-JP" sz="3600" dirty="0">
                <a:solidFill>
                  <a:schemeClr val="bg1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Introduction</a:t>
            </a:r>
            <a:endParaRPr lang="en-US" sz="3600" dirty="0">
              <a:solidFill>
                <a:schemeClr val="bg1"/>
              </a:solidFill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  <a:p>
            <a:pPr algn="r"/>
            <a:r>
              <a:rPr lang="ja-JP" altLang="en-US" sz="3600" dirty="0">
                <a:solidFill>
                  <a:schemeClr val="bg1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② </a:t>
            </a:r>
            <a:r>
              <a:rPr lang="en-US" sz="3600" dirty="0">
                <a:solidFill>
                  <a:schemeClr val="bg1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Course’s objectives </a:t>
            </a:r>
          </a:p>
          <a:p>
            <a:pPr algn="r"/>
            <a:r>
              <a:rPr lang="ja-JP" altLang="en-US" sz="3600" dirty="0">
                <a:solidFill>
                  <a:schemeClr val="bg1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③ </a:t>
            </a:r>
            <a:r>
              <a:rPr lang="en-US" sz="3600" dirty="0">
                <a:solidFill>
                  <a:schemeClr val="bg1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How to pass the course</a:t>
            </a:r>
          </a:p>
          <a:p>
            <a:pPr algn="r"/>
            <a:r>
              <a:rPr lang="ja-JP" altLang="en-US" sz="3600" dirty="0">
                <a:solidFill>
                  <a:schemeClr val="bg1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④ </a:t>
            </a:r>
            <a:r>
              <a:rPr lang="en-US" sz="3600" dirty="0">
                <a:solidFill>
                  <a:schemeClr val="bg1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Binary Representation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0" y="1868510"/>
            <a:ext cx="9144000" cy="22341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Linux Biolinum" panose="02000803000000000000" pitchFamily="2" charset="0"/>
                <a:ea typeface="Linux Biolinum" panose="02000803000000000000" pitchFamily="2" charset="0"/>
                <a:cs typeface="Linux Biolinum" panose="02000803000000000000" pitchFamily="2" charset="0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42094" y="325890"/>
            <a:ext cx="1554480" cy="1463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Know your instructors</a:t>
            </a:r>
          </a:p>
        </p:txBody>
      </p:sp>
      <p:sp>
        <p:nvSpPr>
          <p:cNvPr id="11" name="Rectangle 10"/>
          <p:cNvSpPr/>
          <p:nvPr/>
        </p:nvSpPr>
        <p:spPr>
          <a:xfrm rot="21110970">
            <a:off x="1613381" y="412438"/>
            <a:ext cx="1554480" cy="1463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Describe course’s objectives</a:t>
            </a:r>
          </a:p>
        </p:txBody>
      </p:sp>
      <p:sp>
        <p:nvSpPr>
          <p:cNvPr id="9" name="Rectangle 8"/>
          <p:cNvSpPr/>
          <p:nvPr/>
        </p:nvSpPr>
        <p:spPr>
          <a:xfrm rot="485743">
            <a:off x="3034807" y="754599"/>
            <a:ext cx="1554480" cy="146304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Understand how to pass the course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39148" y="357552"/>
            <a:ext cx="1554480" cy="146304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Understand Binary Representation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67" y="254747"/>
            <a:ext cx="1602771" cy="125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2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4" y="4417347"/>
            <a:ext cx="2437321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69" y="4417347"/>
            <a:ext cx="2441062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49" y="4417347"/>
            <a:ext cx="2444685" cy="18288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fail the course?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59349" y="2339491"/>
            <a:ext cx="7886700" cy="595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bg1"/>
                </a:solidFill>
                <a:latin typeface="Alsina" panose="020B0603050302020204" pitchFamily="34" charset="0"/>
              </a:rPr>
              <a:t>-50% points</a:t>
            </a:r>
          </a:p>
        </p:txBody>
      </p:sp>
    </p:spTree>
    <p:extLst>
      <p:ext uri="{BB962C8B-B14F-4D97-AF65-F5344CB8AC3E}">
        <p14:creationId xmlns:p14="http://schemas.microsoft.com/office/powerpoint/2010/main" val="28874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91560"/>
            <a:ext cx="7886700" cy="285273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Binary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661403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3937000" cy="23622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Hardware: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Physical 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297483"/>
            <a:ext cx="6756400" cy="55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1939" y="261636"/>
            <a:ext cx="7886700" cy="59507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Hardware: semi-logical View</a:t>
            </a:r>
          </a:p>
        </p:txBody>
      </p:sp>
    </p:spTree>
    <p:extLst>
      <p:ext uri="{BB962C8B-B14F-4D97-AF65-F5344CB8AC3E}">
        <p14:creationId xmlns:p14="http://schemas.microsoft.com/office/powerpoint/2010/main" val="316127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Hardware: Logical View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4375" y="1219200"/>
            <a:ext cx="2971800" cy="24384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  <a:headEnd/>
            <a:tailEnd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66775" y="1828800"/>
            <a:ext cx="762000" cy="3048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PC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62738" y="2743200"/>
            <a:ext cx="1366837" cy="77712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  <a:headEnd/>
            <a:tailEnd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Main</a:t>
            </a:r>
          </a:p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memory</a:t>
            </a:r>
          </a:p>
        </p:txBody>
      </p:sp>
      <p:sp>
        <p:nvSpPr>
          <p:cNvPr id="9" name="AutoShape 201"/>
          <p:cNvSpPr>
            <a:spLocks noChangeArrowheads="1"/>
          </p:cNvSpPr>
          <p:nvPr/>
        </p:nvSpPr>
        <p:spPr bwMode="auto">
          <a:xfrm>
            <a:off x="5138738" y="2895600"/>
            <a:ext cx="1492250" cy="533400"/>
          </a:xfrm>
          <a:prstGeom prst="leftRightArrow">
            <a:avLst>
              <a:gd name="adj1" fmla="val 50000"/>
              <a:gd name="adj2" fmla="val 55952"/>
            </a:avLst>
          </a:prstGeom>
          <a:ln>
            <a:solidFill>
              <a:schemeClr val="bg1"/>
            </a:solidFill>
            <a:headEnd/>
            <a:tailEnd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24338" y="2758329"/>
            <a:ext cx="909637" cy="7620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I/O </a:t>
            </a:r>
          </a:p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bridge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66775" y="2927350"/>
            <a:ext cx="1873250" cy="57785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Bus interface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782763" y="1600200"/>
            <a:ext cx="684212" cy="1524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782763" y="1752600"/>
            <a:ext cx="684212" cy="1524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782763" y="1905000"/>
            <a:ext cx="684212" cy="1524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782763" y="2057400"/>
            <a:ext cx="684212" cy="1524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782763" y="2209800"/>
            <a:ext cx="684212" cy="1524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AutoShape 214"/>
          <p:cNvSpPr>
            <a:spLocks noChangeArrowheads="1"/>
          </p:cNvSpPr>
          <p:nvPr/>
        </p:nvSpPr>
        <p:spPr bwMode="auto">
          <a:xfrm>
            <a:off x="2555875" y="160020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AutoShape 215"/>
          <p:cNvSpPr>
            <a:spLocks noChangeArrowheads="1"/>
          </p:cNvSpPr>
          <p:nvPr/>
        </p:nvSpPr>
        <p:spPr bwMode="auto">
          <a:xfrm flipH="1">
            <a:off x="2466975" y="198120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000375" y="1447800"/>
            <a:ext cx="533400" cy="10668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ALU</a:t>
            </a:r>
          </a:p>
        </p:txBody>
      </p:sp>
      <p:sp>
        <p:nvSpPr>
          <p:cNvPr id="20" name="Text Box 221"/>
          <p:cNvSpPr txBox="1">
            <a:spLocks noChangeArrowheads="1"/>
          </p:cNvSpPr>
          <p:nvPr/>
        </p:nvSpPr>
        <p:spPr bwMode="auto">
          <a:xfrm>
            <a:off x="1228001" y="1191023"/>
            <a:ext cx="168347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Register file</a:t>
            </a:r>
          </a:p>
        </p:txBody>
      </p:sp>
      <p:sp>
        <p:nvSpPr>
          <p:cNvPr id="21" name="AutoShape 222"/>
          <p:cNvSpPr>
            <a:spLocks noChangeArrowheads="1"/>
          </p:cNvSpPr>
          <p:nvPr/>
        </p:nvSpPr>
        <p:spPr bwMode="auto">
          <a:xfrm>
            <a:off x="1857375" y="2438400"/>
            <a:ext cx="609600" cy="457200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 Box 225"/>
          <p:cNvSpPr txBox="1">
            <a:spLocks noChangeArrowheads="1"/>
          </p:cNvSpPr>
          <p:nvPr/>
        </p:nvSpPr>
        <p:spPr bwMode="auto">
          <a:xfrm>
            <a:off x="564422" y="851843"/>
            <a:ext cx="77457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CPU</a:t>
            </a:r>
          </a:p>
        </p:txBody>
      </p:sp>
      <p:sp>
        <p:nvSpPr>
          <p:cNvPr id="23" name="Text Box 229"/>
          <p:cNvSpPr txBox="1">
            <a:spLocks noChangeArrowheads="1"/>
          </p:cNvSpPr>
          <p:nvPr/>
        </p:nvSpPr>
        <p:spPr bwMode="auto">
          <a:xfrm>
            <a:off x="3790950" y="1425228"/>
            <a:ext cx="1630575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System bus</a:t>
            </a:r>
          </a:p>
        </p:txBody>
      </p:sp>
      <p:sp>
        <p:nvSpPr>
          <p:cNvPr id="24" name="Line 230"/>
          <p:cNvSpPr>
            <a:spLocks noChangeShapeType="1"/>
          </p:cNvSpPr>
          <p:nvPr/>
        </p:nvSpPr>
        <p:spPr bwMode="auto">
          <a:xfrm flipH="1">
            <a:off x="3533774" y="1918643"/>
            <a:ext cx="1046163" cy="1053157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 Box 231"/>
          <p:cNvSpPr txBox="1">
            <a:spLocks noChangeArrowheads="1"/>
          </p:cNvSpPr>
          <p:nvPr/>
        </p:nvSpPr>
        <p:spPr bwMode="auto">
          <a:xfrm>
            <a:off x="4995036" y="1932285"/>
            <a:ext cx="177965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Memory bus</a:t>
            </a:r>
          </a:p>
        </p:txBody>
      </p:sp>
      <p:sp>
        <p:nvSpPr>
          <p:cNvPr id="26" name="Line 232"/>
          <p:cNvSpPr>
            <a:spLocks noChangeShapeType="1"/>
          </p:cNvSpPr>
          <p:nvPr/>
        </p:nvSpPr>
        <p:spPr bwMode="auto">
          <a:xfrm>
            <a:off x="5888038" y="2432050"/>
            <a:ext cx="0" cy="539750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AutoShape 236"/>
          <p:cNvSpPr>
            <a:spLocks noChangeArrowheads="1"/>
          </p:cNvSpPr>
          <p:nvPr/>
        </p:nvSpPr>
        <p:spPr bwMode="auto">
          <a:xfrm>
            <a:off x="4448175" y="35814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AutoShape 238"/>
          <p:cNvSpPr>
            <a:spLocks noChangeArrowheads="1"/>
          </p:cNvSpPr>
          <p:nvPr/>
        </p:nvSpPr>
        <p:spPr bwMode="auto">
          <a:xfrm flipV="1">
            <a:off x="5553075" y="43180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133975" y="5041899"/>
            <a:ext cx="1295400" cy="68674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Disk </a:t>
            </a:r>
          </a:p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controller</a:t>
            </a:r>
          </a:p>
        </p:txBody>
      </p:sp>
      <p:sp>
        <p:nvSpPr>
          <p:cNvPr id="30" name="AutoShape 240"/>
          <p:cNvSpPr>
            <a:spLocks noChangeArrowheads="1"/>
          </p:cNvSpPr>
          <p:nvPr/>
        </p:nvSpPr>
        <p:spPr bwMode="auto">
          <a:xfrm flipV="1">
            <a:off x="3222625" y="43180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2803525" y="5041900"/>
            <a:ext cx="1295400" cy="686742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Graphics</a:t>
            </a:r>
          </a:p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adapter</a:t>
            </a:r>
          </a:p>
        </p:txBody>
      </p:sp>
      <p:sp>
        <p:nvSpPr>
          <p:cNvPr id="32" name="AutoShape 242"/>
          <p:cNvSpPr>
            <a:spLocks noChangeArrowheads="1"/>
          </p:cNvSpPr>
          <p:nvPr/>
        </p:nvSpPr>
        <p:spPr bwMode="auto">
          <a:xfrm flipV="1">
            <a:off x="1546225" y="431800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203325" y="5029200"/>
            <a:ext cx="1143000" cy="699442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USB</a:t>
            </a:r>
          </a:p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controller</a:t>
            </a:r>
          </a:p>
        </p:txBody>
      </p:sp>
      <p:sp>
        <p:nvSpPr>
          <p:cNvPr id="34" name="Line 246"/>
          <p:cNvSpPr>
            <a:spLocks noChangeShapeType="1"/>
          </p:cNvSpPr>
          <p:nvPr/>
        </p:nvSpPr>
        <p:spPr bwMode="auto">
          <a:xfrm>
            <a:off x="1431925" y="5740400"/>
            <a:ext cx="0" cy="521642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Line 247"/>
          <p:cNvSpPr>
            <a:spLocks noChangeShapeType="1"/>
          </p:cNvSpPr>
          <p:nvPr/>
        </p:nvSpPr>
        <p:spPr bwMode="auto">
          <a:xfrm>
            <a:off x="2193925" y="5740400"/>
            <a:ext cx="0" cy="3048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 Box 248"/>
          <p:cNvSpPr txBox="1">
            <a:spLocks noChangeArrowheads="1"/>
          </p:cNvSpPr>
          <p:nvPr/>
        </p:nvSpPr>
        <p:spPr bwMode="auto">
          <a:xfrm>
            <a:off x="898921" y="6262043"/>
            <a:ext cx="1034257" cy="461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Mouse</a:t>
            </a:r>
          </a:p>
        </p:txBody>
      </p:sp>
      <p:sp>
        <p:nvSpPr>
          <p:cNvPr id="37" name="Text Box 249"/>
          <p:cNvSpPr txBox="1">
            <a:spLocks noChangeArrowheads="1"/>
          </p:cNvSpPr>
          <p:nvPr/>
        </p:nvSpPr>
        <p:spPr bwMode="auto">
          <a:xfrm>
            <a:off x="1519462" y="6020743"/>
            <a:ext cx="139814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Keyboard</a:t>
            </a:r>
          </a:p>
        </p:txBody>
      </p:sp>
      <p:sp>
        <p:nvSpPr>
          <p:cNvPr id="38" name="Line 250"/>
          <p:cNvSpPr>
            <a:spLocks noChangeShapeType="1"/>
          </p:cNvSpPr>
          <p:nvPr/>
        </p:nvSpPr>
        <p:spPr bwMode="auto">
          <a:xfrm>
            <a:off x="3489325" y="5740400"/>
            <a:ext cx="0" cy="521642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 Box 251"/>
          <p:cNvSpPr txBox="1">
            <a:spLocks noChangeArrowheads="1"/>
          </p:cNvSpPr>
          <p:nvPr/>
        </p:nvSpPr>
        <p:spPr bwMode="auto">
          <a:xfrm>
            <a:off x="2893882" y="6262043"/>
            <a:ext cx="1143262" cy="461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Display</a:t>
            </a:r>
          </a:p>
        </p:txBody>
      </p:sp>
      <p:sp>
        <p:nvSpPr>
          <p:cNvPr id="40" name="Line 258"/>
          <p:cNvSpPr>
            <a:spLocks noChangeShapeType="1"/>
          </p:cNvSpPr>
          <p:nvPr/>
        </p:nvSpPr>
        <p:spPr bwMode="auto">
          <a:xfrm>
            <a:off x="5794375" y="5740400"/>
            <a:ext cx="0" cy="37586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AutoShape 259"/>
          <p:cNvSpPr>
            <a:spLocks noChangeArrowheads="1"/>
          </p:cNvSpPr>
          <p:nvPr/>
        </p:nvSpPr>
        <p:spPr bwMode="auto">
          <a:xfrm>
            <a:off x="5489575" y="6108700"/>
            <a:ext cx="609600" cy="609600"/>
          </a:xfrm>
          <a:prstGeom prst="can">
            <a:avLst>
              <a:gd name="adj" fmla="val 25000"/>
            </a:avLst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Disk</a:t>
            </a:r>
          </a:p>
        </p:txBody>
      </p:sp>
      <p:sp>
        <p:nvSpPr>
          <p:cNvPr id="42" name="AutoShape 235"/>
          <p:cNvSpPr>
            <a:spLocks noChangeArrowheads="1"/>
          </p:cNvSpPr>
          <p:nvPr/>
        </p:nvSpPr>
        <p:spPr bwMode="auto">
          <a:xfrm>
            <a:off x="638175" y="4102100"/>
            <a:ext cx="7277100" cy="393700"/>
          </a:xfrm>
          <a:prstGeom prst="leftRightArrow">
            <a:avLst>
              <a:gd name="adj1" fmla="val 48611"/>
              <a:gd name="adj2" fmla="val 95500"/>
            </a:avLst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Text Box 265"/>
          <p:cNvSpPr txBox="1">
            <a:spLocks noChangeArrowheads="1"/>
          </p:cNvSpPr>
          <p:nvPr/>
        </p:nvSpPr>
        <p:spPr bwMode="auto">
          <a:xfrm>
            <a:off x="4187802" y="4344343"/>
            <a:ext cx="112082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>
                <a:solidFill>
                  <a:schemeClr val="bg1"/>
                </a:solidFill>
                <a:latin typeface="+mj-lt"/>
              </a:rPr>
              <a:t>I/O bus</a:t>
            </a: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6505575" y="4114800"/>
            <a:ext cx="127000" cy="40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6810375" y="4114800"/>
            <a:ext cx="127000" cy="40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7115175" y="4114800"/>
            <a:ext cx="127000" cy="40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Text Box 270"/>
          <p:cNvSpPr txBox="1">
            <a:spLocks noChangeArrowheads="1"/>
          </p:cNvSpPr>
          <p:nvPr/>
        </p:nvSpPr>
        <p:spPr bwMode="auto">
          <a:xfrm>
            <a:off x="6188631" y="4554835"/>
            <a:ext cx="218200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Expansion slots</a:t>
            </a:r>
          </a:p>
        </p:txBody>
      </p:sp>
      <p:sp>
        <p:nvSpPr>
          <p:cNvPr id="52" name="AutoShape 205"/>
          <p:cNvSpPr>
            <a:spLocks noChangeArrowheads="1"/>
          </p:cNvSpPr>
          <p:nvPr/>
        </p:nvSpPr>
        <p:spPr bwMode="auto">
          <a:xfrm>
            <a:off x="2767013" y="2895600"/>
            <a:ext cx="1452562" cy="533400"/>
          </a:xfrm>
          <a:prstGeom prst="leftRightArrow">
            <a:avLst>
              <a:gd name="adj1" fmla="val 50000"/>
              <a:gd name="adj2" fmla="val 54464"/>
            </a:avLst>
          </a:prstGeom>
          <a:ln>
            <a:solidFill>
              <a:schemeClr val="bg1"/>
            </a:solidFill>
            <a:headEnd/>
            <a:tailEnd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076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6" grpId="0"/>
      <p:bldP spid="48" grpId="0" animBg="1"/>
      <p:bldP spid="49" grpId="0" animBg="1"/>
      <p:bldP spid="50" grpId="0" animBg="1"/>
      <p:bldP spid="51" grpId="0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Programmer’s View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88" y="1474609"/>
            <a:ext cx="3091393" cy="48205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1566411"/>
            <a:ext cx="3926938" cy="3931920"/>
          </a:xfrm>
          <a:prstGeom prst="rect">
            <a:avLst/>
          </a:prstGeom>
        </p:spPr>
      </p:pic>
      <p:sp>
        <p:nvSpPr>
          <p:cNvPr id="54" name="Text Box 12"/>
          <p:cNvSpPr txBox="1">
            <a:spLocks noChangeArrowheads="1"/>
          </p:cNvSpPr>
          <p:nvPr/>
        </p:nvSpPr>
        <p:spPr bwMode="auto">
          <a:xfrm>
            <a:off x="4000500" y="2182821"/>
            <a:ext cx="1663700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Address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4000500" y="2723076"/>
            <a:ext cx="16637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000500" y="3332676"/>
            <a:ext cx="1663700" cy="1270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Box 12"/>
          <p:cNvSpPr txBox="1">
            <a:spLocks noChangeArrowheads="1"/>
          </p:cNvSpPr>
          <p:nvPr/>
        </p:nvSpPr>
        <p:spPr bwMode="auto">
          <a:xfrm>
            <a:off x="4000500" y="2861517"/>
            <a:ext cx="1663700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Data</a:t>
            </a:r>
          </a:p>
        </p:txBody>
      </p:sp>
      <p:sp>
        <p:nvSpPr>
          <p:cNvPr id="58" name="Text Box 12"/>
          <p:cNvSpPr txBox="1">
            <a:spLocks noChangeArrowheads="1"/>
          </p:cNvSpPr>
          <p:nvPr/>
        </p:nvSpPr>
        <p:spPr bwMode="auto">
          <a:xfrm>
            <a:off x="6124974" y="1784507"/>
            <a:ext cx="2081573" cy="18133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Object Code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Program Data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OS Data</a:t>
            </a:r>
          </a:p>
        </p:txBody>
      </p:sp>
      <p:sp>
        <p:nvSpPr>
          <p:cNvPr id="59" name="Text Box 12"/>
          <p:cNvSpPr txBox="1">
            <a:spLocks noChangeArrowheads="1"/>
          </p:cNvSpPr>
          <p:nvPr/>
        </p:nvSpPr>
        <p:spPr bwMode="auto">
          <a:xfrm>
            <a:off x="3900532" y="3706821"/>
            <a:ext cx="2017668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Instructions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000500" y="4247076"/>
            <a:ext cx="16637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237796" y="2361438"/>
            <a:ext cx="1463040" cy="64008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Registers</a:t>
            </a:r>
            <a:endParaRPr lang="en-US" sz="3600" dirty="0"/>
          </a:p>
        </p:txBody>
      </p:sp>
      <p:sp>
        <p:nvSpPr>
          <p:cNvPr id="62" name="Rectangle 61"/>
          <p:cNvSpPr/>
          <p:nvPr/>
        </p:nvSpPr>
        <p:spPr>
          <a:xfrm>
            <a:off x="1237796" y="3972436"/>
            <a:ext cx="1463040" cy="64008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Program Counter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237796" y="3166937"/>
            <a:ext cx="1463040" cy="64008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 Codes</a:t>
            </a:r>
          </a:p>
        </p:txBody>
      </p:sp>
      <p:sp>
        <p:nvSpPr>
          <p:cNvPr id="64" name="Text Box 12"/>
          <p:cNvSpPr txBox="1">
            <a:spLocks noChangeArrowheads="1"/>
          </p:cNvSpPr>
          <p:nvPr/>
        </p:nvSpPr>
        <p:spPr bwMode="auto">
          <a:xfrm>
            <a:off x="1137466" y="1045756"/>
            <a:ext cx="1663700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CPU</a:t>
            </a: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6526734" y="1047600"/>
            <a:ext cx="1663700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Memory</a:t>
            </a:r>
          </a:p>
        </p:txBody>
      </p:sp>
      <p:sp>
        <p:nvSpPr>
          <p:cNvPr id="66" name="Text Box 12"/>
          <p:cNvSpPr txBox="1">
            <a:spLocks noChangeArrowheads="1"/>
          </p:cNvSpPr>
          <p:nvPr/>
        </p:nvSpPr>
        <p:spPr bwMode="auto">
          <a:xfrm>
            <a:off x="6124974" y="5498331"/>
            <a:ext cx="2081573" cy="520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63307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58" grpId="0"/>
      <p:bldP spid="59" grpId="0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Binary Representation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143000" y="2079932"/>
            <a:ext cx="6858000" cy="2698135"/>
            <a:chOff x="1066800" y="3840480"/>
            <a:chExt cx="6858000" cy="2698135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>
              <a:off x="1981200" y="5924550"/>
              <a:ext cx="59436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>
                <a:solidFill>
                  <a:schemeClr val="bg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1981200" y="4933950"/>
              <a:ext cx="59436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b="0">
                <a:solidFill>
                  <a:schemeClr val="bg2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1981200" y="5092700"/>
              <a:ext cx="5924550" cy="1136650"/>
            </a:xfrm>
            <a:custGeom>
              <a:avLst/>
              <a:gdLst>
                <a:gd name="T0" fmla="*/ 0 w 3578"/>
                <a:gd name="T1" fmla="*/ 706 h 716"/>
                <a:gd name="T2" fmla="*/ 157 w 3578"/>
                <a:gd name="T3" fmla="*/ 653 h 716"/>
                <a:gd name="T4" fmla="*/ 294 w 3578"/>
                <a:gd name="T5" fmla="*/ 643 h 716"/>
                <a:gd name="T6" fmla="*/ 547 w 3578"/>
                <a:gd name="T7" fmla="*/ 685 h 716"/>
                <a:gd name="T8" fmla="*/ 768 w 3578"/>
                <a:gd name="T9" fmla="*/ 653 h 716"/>
                <a:gd name="T10" fmla="*/ 894 w 3578"/>
                <a:gd name="T11" fmla="*/ 632 h 716"/>
                <a:gd name="T12" fmla="*/ 1021 w 3578"/>
                <a:gd name="T13" fmla="*/ 664 h 716"/>
                <a:gd name="T14" fmla="*/ 1178 w 3578"/>
                <a:gd name="T15" fmla="*/ 674 h 716"/>
                <a:gd name="T16" fmla="*/ 1273 w 3578"/>
                <a:gd name="T17" fmla="*/ 664 h 716"/>
                <a:gd name="T18" fmla="*/ 1305 w 3578"/>
                <a:gd name="T19" fmla="*/ 653 h 716"/>
                <a:gd name="T20" fmla="*/ 1347 w 3578"/>
                <a:gd name="T21" fmla="*/ 569 h 716"/>
                <a:gd name="T22" fmla="*/ 1463 w 3578"/>
                <a:gd name="T23" fmla="*/ 253 h 716"/>
                <a:gd name="T24" fmla="*/ 1547 w 3578"/>
                <a:gd name="T25" fmla="*/ 116 h 716"/>
                <a:gd name="T26" fmla="*/ 1642 w 3578"/>
                <a:gd name="T27" fmla="*/ 53 h 716"/>
                <a:gd name="T28" fmla="*/ 1831 w 3578"/>
                <a:gd name="T29" fmla="*/ 21 h 716"/>
                <a:gd name="T30" fmla="*/ 2031 w 3578"/>
                <a:gd name="T31" fmla="*/ 32 h 716"/>
                <a:gd name="T32" fmla="*/ 2073 w 3578"/>
                <a:gd name="T33" fmla="*/ 42 h 716"/>
                <a:gd name="T34" fmla="*/ 2252 w 3578"/>
                <a:gd name="T35" fmla="*/ 11 h 716"/>
                <a:gd name="T36" fmla="*/ 2315 w 3578"/>
                <a:gd name="T37" fmla="*/ 42 h 716"/>
                <a:gd name="T38" fmla="*/ 2389 w 3578"/>
                <a:gd name="T39" fmla="*/ 53 h 716"/>
                <a:gd name="T40" fmla="*/ 2557 w 3578"/>
                <a:gd name="T41" fmla="*/ 42 h 716"/>
                <a:gd name="T42" fmla="*/ 2620 w 3578"/>
                <a:gd name="T43" fmla="*/ 64 h 716"/>
                <a:gd name="T44" fmla="*/ 2715 w 3578"/>
                <a:gd name="T45" fmla="*/ 11 h 716"/>
                <a:gd name="T46" fmla="*/ 2768 w 3578"/>
                <a:gd name="T47" fmla="*/ 0 h 716"/>
                <a:gd name="T48" fmla="*/ 3041 w 3578"/>
                <a:gd name="T49" fmla="*/ 411 h 716"/>
                <a:gd name="T50" fmla="*/ 3157 w 3578"/>
                <a:gd name="T51" fmla="*/ 643 h 716"/>
                <a:gd name="T52" fmla="*/ 3347 w 3578"/>
                <a:gd name="T53" fmla="*/ 716 h 716"/>
                <a:gd name="T54" fmla="*/ 3441 w 3578"/>
                <a:gd name="T55" fmla="*/ 706 h 716"/>
                <a:gd name="T56" fmla="*/ 3462 w 3578"/>
                <a:gd name="T57" fmla="*/ 674 h 716"/>
                <a:gd name="T58" fmla="*/ 3578 w 3578"/>
                <a:gd name="T59" fmla="*/ 653 h 71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578"/>
                <a:gd name="T91" fmla="*/ 0 h 716"/>
                <a:gd name="T92" fmla="*/ 3578 w 3578"/>
                <a:gd name="T93" fmla="*/ 716 h 71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578" h="716">
                  <a:moveTo>
                    <a:pt x="0" y="706"/>
                  </a:moveTo>
                  <a:cubicBezTo>
                    <a:pt x="54" y="694"/>
                    <a:pt x="101" y="657"/>
                    <a:pt x="157" y="653"/>
                  </a:cubicBezTo>
                  <a:cubicBezTo>
                    <a:pt x="202" y="649"/>
                    <a:pt x="248" y="646"/>
                    <a:pt x="294" y="643"/>
                  </a:cubicBezTo>
                  <a:cubicBezTo>
                    <a:pt x="377" y="658"/>
                    <a:pt x="462" y="670"/>
                    <a:pt x="547" y="685"/>
                  </a:cubicBezTo>
                  <a:cubicBezTo>
                    <a:pt x="628" y="655"/>
                    <a:pt x="660" y="660"/>
                    <a:pt x="768" y="653"/>
                  </a:cubicBezTo>
                  <a:cubicBezTo>
                    <a:pt x="792" y="648"/>
                    <a:pt x="875" y="632"/>
                    <a:pt x="894" y="632"/>
                  </a:cubicBezTo>
                  <a:cubicBezTo>
                    <a:pt x="938" y="632"/>
                    <a:pt x="977" y="659"/>
                    <a:pt x="1021" y="664"/>
                  </a:cubicBezTo>
                  <a:cubicBezTo>
                    <a:pt x="1073" y="669"/>
                    <a:pt x="1125" y="670"/>
                    <a:pt x="1178" y="674"/>
                  </a:cubicBezTo>
                  <a:cubicBezTo>
                    <a:pt x="1209" y="670"/>
                    <a:pt x="1241" y="669"/>
                    <a:pt x="1273" y="664"/>
                  </a:cubicBezTo>
                  <a:cubicBezTo>
                    <a:pt x="1284" y="662"/>
                    <a:pt x="1298" y="661"/>
                    <a:pt x="1305" y="653"/>
                  </a:cubicBezTo>
                  <a:cubicBezTo>
                    <a:pt x="1324" y="628"/>
                    <a:pt x="1329" y="595"/>
                    <a:pt x="1347" y="569"/>
                  </a:cubicBezTo>
                  <a:cubicBezTo>
                    <a:pt x="1416" y="462"/>
                    <a:pt x="1419" y="362"/>
                    <a:pt x="1463" y="253"/>
                  </a:cubicBezTo>
                  <a:cubicBezTo>
                    <a:pt x="1480" y="209"/>
                    <a:pt x="1520" y="153"/>
                    <a:pt x="1547" y="116"/>
                  </a:cubicBezTo>
                  <a:cubicBezTo>
                    <a:pt x="1568" y="86"/>
                    <a:pt x="1605" y="60"/>
                    <a:pt x="1642" y="53"/>
                  </a:cubicBezTo>
                  <a:cubicBezTo>
                    <a:pt x="1704" y="40"/>
                    <a:pt x="1831" y="21"/>
                    <a:pt x="1831" y="21"/>
                  </a:cubicBezTo>
                  <a:cubicBezTo>
                    <a:pt x="1897" y="24"/>
                    <a:pt x="1964" y="26"/>
                    <a:pt x="2031" y="32"/>
                  </a:cubicBezTo>
                  <a:cubicBezTo>
                    <a:pt x="2045" y="33"/>
                    <a:pt x="2058" y="42"/>
                    <a:pt x="2073" y="42"/>
                  </a:cubicBezTo>
                  <a:cubicBezTo>
                    <a:pt x="2130" y="42"/>
                    <a:pt x="2194" y="20"/>
                    <a:pt x="2252" y="11"/>
                  </a:cubicBezTo>
                  <a:cubicBezTo>
                    <a:pt x="2274" y="17"/>
                    <a:pt x="2292" y="35"/>
                    <a:pt x="2315" y="42"/>
                  </a:cubicBezTo>
                  <a:cubicBezTo>
                    <a:pt x="2338" y="49"/>
                    <a:pt x="2364" y="49"/>
                    <a:pt x="2389" y="53"/>
                  </a:cubicBezTo>
                  <a:cubicBezTo>
                    <a:pt x="2450" y="36"/>
                    <a:pt x="2493" y="31"/>
                    <a:pt x="2557" y="42"/>
                  </a:cubicBezTo>
                  <a:cubicBezTo>
                    <a:pt x="2578" y="49"/>
                    <a:pt x="2598" y="71"/>
                    <a:pt x="2620" y="64"/>
                  </a:cubicBezTo>
                  <a:cubicBezTo>
                    <a:pt x="2654" y="52"/>
                    <a:pt x="2679" y="18"/>
                    <a:pt x="2715" y="11"/>
                  </a:cubicBezTo>
                  <a:cubicBezTo>
                    <a:pt x="2732" y="7"/>
                    <a:pt x="2750" y="3"/>
                    <a:pt x="2768" y="0"/>
                  </a:cubicBezTo>
                  <a:cubicBezTo>
                    <a:pt x="2929" y="161"/>
                    <a:pt x="2957" y="167"/>
                    <a:pt x="3041" y="411"/>
                  </a:cubicBezTo>
                  <a:cubicBezTo>
                    <a:pt x="3071" y="498"/>
                    <a:pt x="3069" y="597"/>
                    <a:pt x="3157" y="643"/>
                  </a:cubicBezTo>
                  <a:cubicBezTo>
                    <a:pt x="3289" y="619"/>
                    <a:pt x="3221" y="590"/>
                    <a:pt x="3347" y="716"/>
                  </a:cubicBezTo>
                  <a:cubicBezTo>
                    <a:pt x="3378" y="712"/>
                    <a:pt x="3411" y="716"/>
                    <a:pt x="3441" y="706"/>
                  </a:cubicBezTo>
                  <a:cubicBezTo>
                    <a:pt x="3452" y="701"/>
                    <a:pt x="3452" y="681"/>
                    <a:pt x="3462" y="674"/>
                  </a:cubicBezTo>
                  <a:cubicBezTo>
                    <a:pt x="3489" y="652"/>
                    <a:pt x="3545" y="653"/>
                    <a:pt x="3578" y="653"/>
                  </a:cubicBezTo>
                </a:path>
              </a:pathLst>
            </a:custGeom>
            <a:noFill/>
            <a:ln w="25400">
              <a:solidFill>
                <a:srgbClr val="FFC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 flipH="1">
              <a:off x="1752600" y="6305550"/>
              <a:ext cx="228600" cy="0"/>
            </a:xfrm>
            <a:prstGeom prst="line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 flipH="1">
              <a:off x="1752600" y="4933950"/>
              <a:ext cx="228600" cy="0"/>
            </a:xfrm>
            <a:prstGeom prst="line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Text Box 10"/>
            <p:cNvSpPr txBox="1">
              <a:spLocks noChangeArrowheads="1"/>
            </p:cNvSpPr>
            <p:nvPr/>
          </p:nvSpPr>
          <p:spPr bwMode="auto">
            <a:xfrm>
              <a:off x="1066800" y="6076950"/>
              <a:ext cx="747320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0.0V</a:t>
              </a: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1066800" y="5695950"/>
              <a:ext cx="747320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0.5V</a:t>
              </a:r>
            </a:p>
          </p:txBody>
        </p:sp>
        <p:sp>
          <p:nvSpPr>
            <p:cNvPr id="34" name="Text Box 12"/>
            <p:cNvSpPr txBox="1">
              <a:spLocks noChangeArrowheads="1"/>
            </p:cNvSpPr>
            <p:nvPr/>
          </p:nvSpPr>
          <p:spPr bwMode="auto">
            <a:xfrm>
              <a:off x="1066800" y="5086350"/>
              <a:ext cx="747320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2.8V</a:t>
              </a:r>
            </a:p>
          </p:txBody>
        </p:sp>
        <p:sp>
          <p:nvSpPr>
            <p:cNvPr id="35" name="Text Box 13"/>
            <p:cNvSpPr txBox="1">
              <a:spLocks noChangeArrowheads="1"/>
            </p:cNvSpPr>
            <p:nvPr/>
          </p:nvSpPr>
          <p:spPr bwMode="auto">
            <a:xfrm>
              <a:off x="1066800" y="4705350"/>
              <a:ext cx="747320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3.3V</a:t>
              </a:r>
            </a:p>
          </p:txBody>
        </p:sp>
        <p:sp>
          <p:nvSpPr>
            <p:cNvPr id="36" name="Line 14"/>
            <p:cNvSpPr>
              <a:spLocks noChangeShapeType="1"/>
            </p:cNvSpPr>
            <p:nvPr/>
          </p:nvSpPr>
          <p:spPr bwMode="auto">
            <a:xfrm>
              <a:off x="1981200" y="4476750"/>
              <a:ext cx="220980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4495800" y="4476750"/>
              <a:ext cx="228600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Line 16"/>
            <p:cNvSpPr>
              <a:spLocks noChangeShapeType="1"/>
            </p:cNvSpPr>
            <p:nvPr/>
          </p:nvSpPr>
          <p:spPr bwMode="auto">
            <a:xfrm>
              <a:off x="7086600" y="4476750"/>
              <a:ext cx="76200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>
              <a:off x="4191000" y="4400550"/>
              <a:ext cx="0" cy="16002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4495800" y="4400550"/>
              <a:ext cx="0" cy="9144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>
              <a:off x="6781800" y="4400550"/>
              <a:ext cx="0" cy="9144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>
              <a:off x="7086600" y="4400550"/>
              <a:ext cx="0" cy="15240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3" name="Text Box 21"/>
            <p:cNvSpPr txBox="1">
              <a:spLocks noChangeArrowheads="1"/>
            </p:cNvSpPr>
            <p:nvPr/>
          </p:nvSpPr>
          <p:spPr bwMode="auto">
            <a:xfrm>
              <a:off x="2776538" y="3840480"/>
              <a:ext cx="473075" cy="58477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200" b="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44" name="Text Box 22"/>
            <p:cNvSpPr txBox="1">
              <a:spLocks noChangeArrowheads="1"/>
            </p:cNvSpPr>
            <p:nvPr/>
          </p:nvSpPr>
          <p:spPr bwMode="auto">
            <a:xfrm>
              <a:off x="5222875" y="3840480"/>
              <a:ext cx="473075" cy="58477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200" b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45" name="Text Box 23"/>
            <p:cNvSpPr txBox="1">
              <a:spLocks noChangeArrowheads="1"/>
            </p:cNvSpPr>
            <p:nvPr/>
          </p:nvSpPr>
          <p:spPr bwMode="auto">
            <a:xfrm>
              <a:off x="7267574" y="3840480"/>
              <a:ext cx="304800" cy="58477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200" b="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46" name="Line 24"/>
            <p:cNvSpPr>
              <a:spLocks noChangeShapeType="1"/>
            </p:cNvSpPr>
            <p:nvPr/>
          </p:nvSpPr>
          <p:spPr bwMode="auto">
            <a:xfrm flipH="1">
              <a:off x="1752600" y="5924550"/>
              <a:ext cx="228600" cy="0"/>
            </a:xfrm>
            <a:prstGeom prst="line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7" name="Line 25"/>
            <p:cNvSpPr>
              <a:spLocks noChangeShapeType="1"/>
            </p:cNvSpPr>
            <p:nvPr/>
          </p:nvSpPr>
          <p:spPr bwMode="auto">
            <a:xfrm flipH="1">
              <a:off x="1752600" y="5314950"/>
              <a:ext cx="228600" cy="0"/>
            </a:xfrm>
            <a:prstGeom prst="line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661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376196"/>
              </p:ext>
            </p:extLst>
          </p:nvPr>
        </p:nvGraphicFramePr>
        <p:xfrm>
          <a:off x="608647" y="695960"/>
          <a:ext cx="3770630" cy="521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Binary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Hex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83800"/>
              </p:ext>
            </p:extLst>
          </p:nvPr>
        </p:nvGraphicFramePr>
        <p:xfrm>
          <a:off x="4812347" y="695960"/>
          <a:ext cx="3770630" cy="5212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Binary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Hex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4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Read chapter 1 “A Tour of Computer System”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Watch the lectures in advance “Bits, Bytes, and </a:t>
            </a:r>
            <a:r>
              <a:rPr lang="en-US" dirty="0" err="1">
                <a:solidFill>
                  <a:schemeClr val="bg1"/>
                </a:solidFill>
              </a:rPr>
              <a:t>Ints</a:t>
            </a:r>
            <a:r>
              <a:rPr lang="en-US" dirty="0">
                <a:solidFill>
                  <a:schemeClr val="bg1"/>
                </a:solidFill>
              </a:rPr>
              <a:t>: Part 1”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http://www.cs.cmu.edu/afs/cs/academic/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class/15213-f15/www/schedule.html</a:t>
            </a:r>
          </a:p>
        </p:txBody>
      </p:sp>
    </p:spTree>
    <p:extLst>
      <p:ext uri="{BB962C8B-B14F-4D97-AF65-F5344CB8AC3E}">
        <p14:creationId xmlns:p14="http://schemas.microsoft.com/office/powerpoint/2010/main" val="156144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4/49/Niklaus_Wirth%2C_UrG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0" t="349" r="19500" b="18017"/>
          <a:stretch/>
        </p:blipFill>
        <p:spPr bwMode="auto">
          <a:xfrm>
            <a:off x="778768" y="463550"/>
            <a:ext cx="2880000" cy="288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3277" y="1192014"/>
            <a:ext cx="26241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Niklaus</a:t>
            </a:r>
            <a:r>
              <a:rPr lang="en-US" sz="3200" dirty="0">
                <a:solidFill>
                  <a:schemeClr val="bg1"/>
                </a:solidFill>
              </a:rPr>
              <a:t> Wirth</a:t>
            </a:r>
          </a:p>
        </p:txBody>
      </p:sp>
      <p:sp>
        <p:nvSpPr>
          <p:cNvPr id="5" name="Rectangle 4"/>
          <p:cNvSpPr/>
          <p:nvPr/>
        </p:nvSpPr>
        <p:spPr>
          <a:xfrm>
            <a:off x="4033520" y="403039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software is getting slower more rapidly than hardware becomes faster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2704897" y="3074277"/>
            <a:ext cx="190774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600" dirty="0">
                <a:solidFill>
                  <a:schemeClr val="bg1">
                    <a:lumMod val="65000"/>
                  </a:schemeClr>
                </a:solidFill>
                <a:latin typeface="French Script MT" panose="03020402040607040605" pitchFamily="66" charset="0"/>
              </a:rPr>
              <a:t>“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1217" y="4994517"/>
            <a:ext cx="190774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600" dirty="0">
                <a:solidFill>
                  <a:schemeClr val="bg1">
                    <a:lumMod val="65000"/>
                  </a:schemeClr>
                </a:solidFill>
                <a:latin typeface="French Script MT" panose="03020402040607040605" pitchFamily="66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363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Instructors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9618" y="5688890"/>
            <a:ext cx="4149919" cy="461665"/>
          </a:xfrm>
          <a:prstGeom prst="rect">
            <a:avLst/>
          </a:prstGeom>
          <a:solidFill>
            <a:srgbClr val="003399">
              <a:alpha val="50196"/>
            </a:srgbClr>
          </a:solidFill>
        </p:spPr>
        <p:txBody>
          <a:bodyPr wrap="none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Teaching Assistant: Thao Nhi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5" y="856706"/>
            <a:ext cx="6176781" cy="46431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6876" y="150740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ディンディエン</a:t>
            </a:r>
          </a:p>
        </p:txBody>
      </p:sp>
      <p:sp>
        <p:nvSpPr>
          <p:cNvPr id="8" name="Rectangle 7"/>
          <p:cNvSpPr/>
          <p:nvPr/>
        </p:nvSpPr>
        <p:spPr>
          <a:xfrm>
            <a:off x="674394" y="195173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딘 디엔</a:t>
            </a:r>
          </a:p>
        </p:txBody>
      </p:sp>
      <p:sp>
        <p:nvSpPr>
          <p:cNvPr id="9" name="Rectangle 8"/>
          <p:cNvSpPr/>
          <p:nvPr/>
        </p:nvSpPr>
        <p:spPr>
          <a:xfrm>
            <a:off x="674394" y="2382765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Динь Дьен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6876" y="104699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丁佃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21347" y="99738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Dinh </a:t>
            </a:r>
            <a:r>
              <a:rPr lang="en-US" smtClean="0"/>
              <a:t>Dien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32587" y="104699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Đinh Điền</a:t>
            </a:r>
          </a:p>
        </p:txBody>
      </p:sp>
    </p:spTree>
    <p:extLst>
      <p:ext uri="{BB962C8B-B14F-4D97-AF65-F5344CB8AC3E}">
        <p14:creationId xmlns:p14="http://schemas.microsoft.com/office/powerpoint/2010/main" val="156063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38200" y="325120"/>
            <a:ext cx="7467600" cy="2103120"/>
            <a:chOff x="152400" y="2076704"/>
            <a:chExt cx="9133840" cy="27249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9"/>
            <a:stretch/>
          </p:blipFill>
          <p:spPr>
            <a:xfrm>
              <a:off x="1869440" y="2076704"/>
              <a:ext cx="7416800" cy="2724912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985520" y="2377440"/>
              <a:ext cx="1615440" cy="1061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ttps://viblo.asia/uploads/images/eb28dc08ba81dbddc8c34f74bac2241ecb4a24ed/75f270136ca93ad4e36607f8e707294dbf853fb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78"/>
            <a:stretch/>
          </p:blipFill>
          <p:spPr bwMode="auto">
            <a:xfrm>
              <a:off x="152400" y="2077466"/>
              <a:ext cx="2123440" cy="272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http://techmaniacs.gr/wp-content/uploads/2013/09/pirac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3295650"/>
            <a:ext cx="3384550" cy="220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hehacktoday.com/wp-content/uploads/2015/10/Spy-Computer-Password-Cracking-Software..-thehacktoday-500x300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3800" y1="54000" x2="83800" y2="54000"/>
                        <a14:foregroundMark x1="88600" y1="36333" x2="88600" y2="36333"/>
                        <a14:foregroundMark x1="95000" y1="41333" x2="95000" y2="41333"/>
                        <a14:foregroundMark x1="87200" y1="72333" x2="87200" y2="72333"/>
                        <a14:foregroundMark x1="66200" y1="94000" x2="66200" y2="94000"/>
                        <a14:foregroundMark x1="69200" y1="90333" x2="69200" y2="90333"/>
                        <a14:foregroundMark x1="62000" y1="93333" x2="62000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85473"/>
            <a:ext cx="3351765" cy="201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9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ileinfo.com/img/icons/files/128/asm-5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51" y="48969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88" y="2399036"/>
            <a:ext cx="1219200" cy="12192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Course’s objectives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072195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02" y="2616302"/>
            <a:ext cx="1625397" cy="1625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63" y="2402085"/>
            <a:ext cx="1216152" cy="1216152"/>
          </a:xfrm>
          <a:prstGeom prst="rect">
            <a:avLst/>
          </a:prstGeom>
        </p:spPr>
      </p:pic>
      <p:pic>
        <p:nvPicPr>
          <p:cNvPr id="1028" name="Picture 4" descr="http://cdn2.hubspot.net/hubfs/156417/images/icons/circle-icon-grey.png?t=144372047714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38" y="4899986"/>
            <a:ext cx="1220113" cy="1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63464" y="3989662"/>
            <a:ext cx="3817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Computer’s components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1202478"/>
            <a:ext cx="21226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Representing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0939" y="2573912"/>
            <a:ext cx="12137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Circuit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71042" y="2543243"/>
            <a:ext cx="1438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Memory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4643" y="4814039"/>
            <a:ext cx="2060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Optimizing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Program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67151" y="5160566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Assembly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94005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Textbooks</a:t>
            </a:r>
          </a:p>
        </p:txBody>
      </p:sp>
      <p:pic>
        <p:nvPicPr>
          <p:cNvPr id="21" name="Picture 2" descr="http://ecx.images-amazon.com/images/I/41AoUQujOC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81" y="1108710"/>
            <a:ext cx="3557016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Rectangle 1"/>
          <p:cNvSpPr/>
          <p:nvPr/>
        </p:nvSpPr>
        <p:spPr>
          <a:xfrm>
            <a:off x="3152388" y="5932714"/>
            <a:ext cx="2549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http://csapp.cs.cmu.edu/</a:t>
            </a:r>
          </a:p>
        </p:txBody>
      </p:sp>
    </p:spTree>
    <p:extLst>
      <p:ext uri="{BB962C8B-B14F-4D97-AF65-F5344CB8AC3E}">
        <p14:creationId xmlns:p14="http://schemas.microsoft.com/office/powerpoint/2010/main" val="25755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Course’s content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66138"/>
              </p:ext>
            </p:extLst>
          </p:nvPr>
        </p:nvGraphicFramePr>
        <p:xfrm>
          <a:off x="251941" y="856706"/>
          <a:ext cx="8350695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2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93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929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11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Textbook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Assign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Bits and Bytes</a:t>
                      </a:r>
                      <a:endParaRPr lang="en-US" sz="280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1.1-1.10, 2.1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Lab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Integers and Floating points</a:t>
                      </a:r>
                      <a:endParaRPr lang="en-US" sz="280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2.2-2.4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HW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Machine Programming</a:t>
                      </a:r>
                      <a:endParaRPr lang="en-US" sz="280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3.1-3.6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Lab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Machine Programming</a:t>
                      </a:r>
                      <a:endParaRPr lang="en-US" sz="280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3.7-3.9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HW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Machine Programming</a:t>
                      </a:r>
                      <a:endParaRPr lang="en-US" sz="280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3.10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Lab 3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Midterm</a:t>
                      </a:r>
                      <a:endParaRPr lang="en-US" sz="280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HW 3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Memory Hierarchy</a:t>
                      </a:r>
                      <a:endParaRPr lang="en-US" sz="280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6.1-6.7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Lab 4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Virtual Memory</a:t>
                      </a:r>
                      <a:endParaRPr lang="en-US" sz="2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9.1-9.8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HW 4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Memory Allocation</a:t>
                      </a:r>
                      <a:endParaRPr lang="en-US" sz="2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9.9-9.13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Lab 5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+mj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Review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HW 5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34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1935" y="2834640"/>
            <a:ext cx="22172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Understand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security holes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1463040"/>
            <a:ext cx="1371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9376" y="2834640"/>
            <a:ext cx="2408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Debug without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source code</a:t>
            </a:r>
          </a:p>
        </p:txBody>
      </p:sp>
      <p:pic>
        <p:nvPicPr>
          <p:cNvPr id="7" name="Picture 4" descr="operating system, window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6304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65436" y="2834640"/>
            <a:ext cx="14991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Program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OS</a:t>
            </a:r>
          </a:p>
        </p:txBody>
      </p:sp>
      <p:pic>
        <p:nvPicPr>
          <p:cNvPr id="9" name="Picture 6" descr="system-config-soundca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70" y="1463040"/>
            <a:ext cx="13715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47874" y="2834396"/>
            <a:ext cx="13179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Control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devices</a:t>
            </a:r>
          </a:p>
        </p:txBody>
      </p:sp>
      <p:pic>
        <p:nvPicPr>
          <p:cNvPr id="11" name="Picture 8" descr="http://www.veryicon.com/icon/png/System/Crystal%20Clear%20Actions/Compi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0" y="41148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14455" y="5486400"/>
            <a:ext cx="16065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Write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compilers</a:t>
            </a:r>
          </a:p>
        </p:txBody>
      </p:sp>
      <p:pic>
        <p:nvPicPr>
          <p:cNvPr id="13" name="Picture 10" descr="http://www.imbuent.com/images/produc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41148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36834" y="5486399"/>
            <a:ext cx="29738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Work on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embedded systems</a:t>
            </a:r>
          </a:p>
        </p:txBody>
      </p:sp>
      <p:pic>
        <p:nvPicPr>
          <p:cNvPr id="15" name="Picture 12" descr="money, pay, payment, wallet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41148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41743" y="5486399"/>
            <a:ext cx="2541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Get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</a:rPr>
              <a:t>higher payment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7" name="Picture 14" descr="key, keys, login, password, private, secure, security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1463040"/>
            <a:ext cx="13715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1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0" grpId="0"/>
      <p:bldP spid="12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Grading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254939494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567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3939" y="261636"/>
            <a:ext cx="7886700" cy="5950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pass the course?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9029" y="1986288"/>
            <a:ext cx="7886700" cy="595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bg1"/>
                </a:solidFill>
                <a:latin typeface="Alsina" panose="020B0603050302020204" pitchFamily="34" charset="0"/>
              </a:rPr>
              <a:t>500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361" t="5422" r="22779" b="6801"/>
          <a:stretch/>
        </p:blipFill>
        <p:spPr>
          <a:xfrm>
            <a:off x="3110299" y="3710940"/>
            <a:ext cx="2880000" cy="288000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6639" t="9674" r="20000" b="20948"/>
          <a:stretch/>
        </p:blipFill>
        <p:spPr>
          <a:xfrm>
            <a:off x="109220" y="3710940"/>
            <a:ext cx="2880000" cy="28800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47032" t="4874" r="7830" b="22903"/>
          <a:stretch/>
        </p:blipFill>
        <p:spPr>
          <a:xfrm>
            <a:off x="6111378" y="3710940"/>
            <a:ext cx="2880000" cy="288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696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lack-Theme">
      <a:majorFont>
        <a:latin typeface="Linux Biolinum"/>
        <a:ea typeface="MS Mincho"/>
        <a:cs typeface=""/>
      </a:majorFont>
      <a:minorFont>
        <a:latin typeface="Linux Biolinum"/>
        <a:ea typeface="MS Mincho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2036</TotalTime>
  <Words>536</Words>
  <Application>Microsoft Office PowerPoint</Application>
  <PresentationFormat>On-screen Show (4:3)</PresentationFormat>
  <Paragraphs>278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Alsina</vt:lpstr>
      <vt:lpstr>Linux Biolinum</vt:lpstr>
      <vt:lpstr>MS Mincho</vt:lpstr>
      <vt:lpstr>Roboto</vt:lpstr>
      <vt:lpstr>Agency FB</vt:lpstr>
      <vt:lpstr>Arial</vt:lpstr>
      <vt:lpstr>Calibri</vt:lpstr>
      <vt:lpstr>French Script MT</vt:lpstr>
      <vt:lpstr>Times New Roman</vt:lpstr>
      <vt:lpstr>Office Theme</vt:lpstr>
      <vt:lpstr>PowerPoint Presentation</vt:lpstr>
      <vt:lpstr>Instructors</vt:lpstr>
      <vt:lpstr>PowerPoint Presentation</vt:lpstr>
      <vt:lpstr>Course’s objectives</vt:lpstr>
      <vt:lpstr>Textbooks</vt:lpstr>
      <vt:lpstr>Course’s content</vt:lpstr>
      <vt:lpstr>Why?</vt:lpstr>
      <vt:lpstr>Grading</vt:lpstr>
      <vt:lpstr>How to pass the course?</vt:lpstr>
      <vt:lpstr>How to fail the course?</vt:lpstr>
      <vt:lpstr>Binary Representation</vt:lpstr>
      <vt:lpstr>Hardware: Physical View</vt:lpstr>
      <vt:lpstr>Hardware: semi-logical View</vt:lpstr>
      <vt:lpstr>Hardware: Logical View</vt:lpstr>
      <vt:lpstr>Programmer’s View</vt:lpstr>
      <vt:lpstr>Binary Representation</vt:lpstr>
      <vt:lpstr>PowerPoint Presentation</vt:lpstr>
      <vt:lpstr>To do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Nghiem Quoc</dc:creator>
  <cp:lastModifiedBy>Dinh Dien</cp:lastModifiedBy>
  <cp:revision>165</cp:revision>
  <dcterms:created xsi:type="dcterms:W3CDTF">2015-09-21T23:28:34Z</dcterms:created>
  <dcterms:modified xsi:type="dcterms:W3CDTF">2017-09-29T22:39:50Z</dcterms:modified>
</cp:coreProperties>
</file>